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7" r:id="rId3"/>
    <p:sldId id="260" r:id="rId4"/>
    <p:sldId id="259" r:id="rId5"/>
    <p:sldId id="265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85" r:id="rId23"/>
    <p:sldId id="284" r:id="rId24"/>
    <p:sldId id="286" r:id="rId25"/>
    <p:sldId id="287" r:id="rId26"/>
    <p:sldId id="288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3"/>
    <p:restoredTop sz="94681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642CD-B6C9-8248-9CD9-292C671596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457922-5781-4645-AEAC-B1D6E46BC8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53EF1-707C-AD4C-8148-43A607719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7FF36-4928-4B44-8B59-9971E9957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283D9-4E0E-A94D-A0CA-487E1DFAF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575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F50C48-6E62-7343-9C0E-59D512C27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5C907-BAC8-9148-88FC-2AD699605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943B2-ED4D-8F4F-8E30-C140C4D9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68F68-F223-034C-862C-A5B8FF5DB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697FAE-81D7-C247-862D-6DC262442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929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DB968-975F-3844-B102-415C60214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6738E8-511B-174D-A321-43E65CAE64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E73BC-992B-7C4C-9B88-E9ED2C9E6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019101-C386-7D48-B439-031977CCA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D4FE-6979-A546-B90F-5ABDBB58C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184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C509E-1390-0F49-BB3A-7C3A4962C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697291-71C8-D442-A631-D05DB2627A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2354B0-0BC3-BF48-B080-811C2F32FE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A9571F-C3E6-1942-AB5A-1F8E3A11A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819885-1E7E-6F44-A502-96FAD9287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AACE6D-4BC6-434F-B0E4-A16EA38B7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243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DD83C-8ABC-0340-B750-B5CE909CE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D2BE5B-507E-C745-B660-B629B4EA44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26ADD0-2010-3848-943D-63B78D021E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FA5399-7197-334B-845A-9A182AAF5E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84223A-856E-D04F-89D3-AE9954DBFA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B1958F-18CC-1B4F-8C96-500C4AEE8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BC38DC-3326-2E41-961A-FA2BF221D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848AA4-0937-4244-BF1C-CBBB1FDF0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865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1922-B953-F943-9A97-B263117D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1CD79A-7A07-8241-88B7-238A0EBEE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D2DBD4-30F8-7D45-B260-40A6920FD8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CBB26-7C44-6947-B990-8B807099F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76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FB9E0F-9E23-654D-ACAA-2C8D2C7DA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7780-8951-B045-8A32-BFE83A96C4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A5208D-D3A5-2144-ACE3-A9A91BA73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01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EDFCC-E0DB-BE41-9565-125BA342E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D37AF4-1533-384F-81D9-786ED7E396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9E2D8-D610-E842-9B15-7F614CADDA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A50AD4-DF95-B844-91C6-70539937A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FFA52-F44D-2E4B-9E35-4F3B1E2F0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8DA909-7B73-2147-91C1-50E803A3C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54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88322-E440-994B-A4F1-66E0A3A77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970EB6-AD5D-4845-A852-1DAC720753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B10CFB-8F16-BF40-9577-FFD4A80EE3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5D300-2B6F-1D47-9E7D-84E5B2E92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98188-F8B3-DC44-B22D-6A9774D64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B9BFE-F03E-5944-847E-B963F014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2305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5F469-14D5-EA43-940C-AE7084F8B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DB00372-A0D1-AD4A-8F8A-A70C430030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1304A5-3CF6-9044-97B3-05DDCFBB5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6A9AC-989F-7B41-8E55-BE603E91F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2C9DF1-3E32-4E45-9967-B8527230C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12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543228-651A-734E-A21F-BD9154432C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027AEE-CC01-8947-AE4E-D208E99647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FE4034-006F-E147-A06E-CF18EE898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64775-8EB5-8743-A115-1C3B42FCF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D5EAD-5E35-8840-B7ED-2939A669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0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C4DDC2-84E7-594D-A8B6-A64C8DD68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B8BF8-67CB-CE46-B4DB-8A75DBA4E7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7EFCA4-0C82-7248-A047-C031EE84A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272764-9613-AA41-A7CA-BAD78AAE996B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E9F114-7418-B441-8BA3-B140F0E221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82F91B-DDE5-344A-BEAC-5B5E21D68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26DAA-4428-1D4E-9B51-720CDEF207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74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7">
            <a:extLst>
              <a:ext uri="{FF2B5EF4-FFF2-40B4-BE49-F238E27FC236}">
                <a16:creationId xmlns:a16="http://schemas.microsoft.com/office/drawing/2014/main" id="{9C7E0A2C-7C0A-4AAC-B3B0-6C12B2EBAE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518714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1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1"/>
            <a:ext cx="10999072" cy="539995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1FF6AF-49D4-4641-9DA6-AD75D50E28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48587"/>
            <a:ext cx="9144000" cy="2387600"/>
          </a:xfrm>
        </p:spPr>
        <p:txBody>
          <a:bodyPr>
            <a:normAutofit/>
          </a:bodyPr>
          <a:lstStyle/>
          <a:p>
            <a:r>
              <a:rPr lang="en-US" sz="6400"/>
              <a:t>COMPOSITION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8C9CF4-C9F2-7C46-8CF7-0221B805D9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20338"/>
            <a:ext cx="9144000" cy="1563686"/>
          </a:xfrm>
        </p:spPr>
        <p:txBody>
          <a:bodyPr>
            <a:normAutofit/>
          </a:bodyPr>
          <a:lstStyle/>
          <a:p>
            <a:r>
              <a:rPr lang="en-US"/>
              <a:t>Rules of Composition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29769"/>
            <a:ext cx="11000232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61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0CDF8B-957A-B540-88B0-3D491819A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What is composition?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9FB955-A47F-5849-9B7C-483F7C539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anchor="ctr">
            <a:normAutofit/>
          </a:bodyPr>
          <a:lstStyle/>
          <a:p>
            <a:r>
              <a:rPr lang="en-US" altLang="en-US" sz="2400"/>
              <a:t>The relative arrangement of the elements of photography within the frame of a photograph.</a:t>
            </a:r>
          </a:p>
          <a:p>
            <a:r>
              <a:rPr lang="en-US" altLang="en-US" sz="2400"/>
              <a:t>Composition is what separates TAKING from MAKING.</a:t>
            </a:r>
          </a:p>
          <a:p>
            <a:r>
              <a:rPr lang="en-US" altLang="en-US" sz="2400"/>
              <a:t>Anyone can take a snapshot and post it to social media, composition is one of the things that separate the photographers from the rest. </a:t>
            </a:r>
          </a:p>
          <a:p>
            <a:endParaRPr lang="en-US" sz="24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9876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756B343-807D-456E-AA26-80E96B75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C027AE4-13C9-8843-A454-5DE2546B4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 dirty="0"/>
              <a:t>TAKING:</a:t>
            </a:r>
            <a:endParaRPr lang="en-US" sz="36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8" descr="12-19-2004%2520FF%2520Trinitee's%2520Birthday%2520Party%252038">
            <a:extLst>
              <a:ext uri="{FF2B5EF4-FFF2-40B4-BE49-F238E27FC236}">
                <a16:creationId xmlns:a16="http://schemas.microsoft.com/office/drawing/2014/main" id="{229CEB23-969D-2942-A207-6D97B3D327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6244" y="650494"/>
            <a:ext cx="5628018" cy="5324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DBAD935-3B14-2F46-9366-E5F819E9A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altLang="en-US" sz="1800" dirty="0"/>
              <a:t>Snapshots</a:t>
            </a:r>
          </a:p>
          <a:p>
            <a:r>
              <a:rPr lang="en-US" altLang="en-US" sz="1800" dirty="0"/>
              <a:t>Recording a moment, not a lot of preplanned thought.</a:t>
            </a:r>
          </a:p>
          <a:p>
            <a:r>
              <a:rPr lang="en-US" altLang="en-US" sz="1800" dirty="0"/>
              <a:t>Common, everyday</a:t>
            </a:r>
          </a:p>
          <a:p>
            <a:endParaRPr lang="en-US" sz="18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446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38740D-4D10-AC4F-A202-58EE6AEA7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560" y="856180"/>
            <a:ext cx="4560584" cy="1128068"/>
          </a:xfrm>
        </p:spPr>
        <p:txBody>
          <a:bodyPr anchor="ctr">
            <a:normAutofit/>
          </a:bodyPr>
          <a:lstStyle/>
          <a:p>
            <a:r>
              <a:rPr lang="en-US" sz="4000"/>
              <a:t>MAKING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EFE2652-9DD4-6941-8842-2D03DD0632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anchor="ctr">
            <a:normAutofit/>
          </a:bodyPr>
          <a:lstStyle/>
          <a:p>
            <a:r>
              <a:rPr lang="en-US" altLang="en-US" sz="1900"/>
              <a:t>Artistic and conscious control over the process.</a:t>
            </a:r>
          </a:p>
          <a:p>
            <a:r>
              <a:rPr lang="en-US" altLang="en-US" sz="1900"/>
              <a:t>Pre-visualization:</a:t>
            </a:r>
          </a:p>
          <a:p>
            <a:pPr lvl="1"/>
            <a:r>
              <a:rPr lang="en-US" altLang="en-US" sz="1900"/>
              <a:t>“To visualize an image…to see it clearly in the mind prior to exposure and continuous projection from composing the image through the final print.” -Ansel Adams</a:t>
            </a:r>
          </a:p>
          <a:p>
            <a:pPr lvl="1"/>
            <a:r>
              <a:rPr lang="en-US" altLang="en-US" sz="1900"/>
              <a:t>Waiting for the right moment, knowing when the right moment is.</a:t>
            </a:r>
          </a:p>
          <a:p>
            <a:r>
              <a:rPr lang="en-US" sz="1900"/>
              <a:t>Planning out the composition before taking the photograph and enhancing the composition in the editing process.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6488C0-4DFC-F74C-98D9-C08217674A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77788" y="799352"/>
            <a:ext cx="5425410" cy="525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564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0B8DCBA-FEED-46EF-A140-35B904015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062849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656150"/>
            <a:ext cx="5590787" cy="14315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F72E4E-A170-5A41-BE30-48F59437C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73940"/>
            <a:ext cx="4928291" cy="1035781"/>
          </a:xfrm>
        </p:spPr>
        <p:txBody>
          <a:bodyPr anchor="ctr">
            <a:normAutofit/>
          </a:bodyPr>
          <a:lstStyle/>
          <a:p>
            <a:r>
              <a:rPr lang="en-US" sz="3600"/>
              <a:t>RULES OF COMPOSITION: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96393-E8F4-8B4E-96DF-E400CF0B2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9" y="2524721"/>
            <a:ext cx="4991629" cy="3677123"/>
          </a:xfrm>
        </p:spPr>
        <p:txBody>
          <a:bodyPr anchor="ctr">
            <a:normAutofit/>
          </a:bodyPr>
          <a:lstStyle/>
          <a:p>
            <a:r>
              <a:rPr lang="en-US" sz="1800"/>
              <a:t>Rule of thirds</a:t>
            </a:r>
          </a:p>
          <a:p>
            <a:r>
              <a:rPr lang="en-US" sz="1800"/>
              <a:t>Balancing elements</a:t>
            </a:r>
          </a:p>
          <a:p>
            <a:r>
              <a:rPr lang="en-US" sz="1800"/>
              <a:t>Leading lines</a:t>
            </a:r>
          </a:p>
          <a:p>
            <a:r>
              <a:rPr lang="en-US" sz="1800"/>
              <a:t>Viewpoint</a:t>
            </a:r>
          </a:p>
          <a:p>
            <a:r>
              <a:rPr lang="en-US" sz="1800"/>
              <a:t>Inclusion and Exclusion</a:t>
            </a:r>
          </a:p>
          <a:p>
            <a:r>
              <a:rPr lang="en-US" sz="1800"/>
              <a:t>Experimentation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5A81E4-8A66-9744-96E0-3139972B5C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88383" y="613147"/>
            <a:ext cx="4565417" cy="559344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92240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8E002FCF-81C7-B542-B233-78016EC00904}"/>
              </a:ext>
            </a:extLst>
          </p:cNvPr>
          <p:cNvSpPr txBox="1"/>
          <p:nvPr/>
        </p:nvSpPr>
        <p:spPr>
          <a:xfrm>
            <a:off x="6825454" y="6231626"/>
            <a:ext cx="45322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/>
              <a:t>https://</a:t>
            </a:r>
            <a:r>
              <a:rPr lang="en-US" sz="900" dirty="0" err="1"/>
              <a:t>www.maxpixel.net</a:t>
            </a:r>
            <a:r>
              <a:rPr lang="en-US" sz="900" dirty="0"/>
              <a:t>/Uzaklar-Composition-Travel-Scully-Trip-Portugal-1852682</a:t>
            </a:r>
          </a:p>
        </p:txBody>
      </p:sp>
    </p:spTree>
    <p:extLst>
      <p:ext uri="{BB962C8B-B14F-4D97-AF65-F5344CB8AC3E}">
        <p14:creationId xmlns:p14="http://schemas.microsoft.com/office/powerpoint/2010/main" val="1473232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/>
              <a:t>RULE OF THIRDS: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0514-EA42-304C-8993-E210CAA27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 dirty="0"/>
              <a:t>Moving the focal point out of the center and into one of the “third” sections of the photograph frame.</a:t>
            </a:r>
          </a:p>
          <a:p>
            <a:r>
              <a:rPr lang="en-US" sz="1800" dirty="0"/>
              <a:t>If you’ve ever used the crop tool on Instagram, this exact diagram pops up over your image. Even social media tools recognize this is a good rule of composition.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20A3D9-1C12-FD4E-9662-A255A1144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7738" y="1202058"/>
            <a:ext cx="5628018" cy="422101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12E972E-87FA-B749-B044-A5F2C17A70F0}"/>
              </a:ext>
            </a:extLst>
          </p:cNvPr>
          <p:cNvSpPr txBox="1"/>
          <p:nvPr/>
        </p:nvSpPr>
        <p:spPr>
          <a:xfrm>
            <a:off x="5984947" y="678849"/>
            <a:ext cx="569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Focal Point should be positioned at one of these points.</a:t>
            </a:r>
          </a:p>
        </p:txBody>
      </p:sp>
      <p:sp>
        <p:nvSpPr>
          <p:cNvPr id="17" name="Bent Arrow 16">
            <a:extLst>
              <a:ext uri="{FF2B5EF4-FFF2-40B4-BE49-F238E27FC236}">
                <a16:creationId xmlns:a16="http://schemas.microsoft.com/office/drawing/2014/main" id="{386EB504-4FE6-C847-9544-567D1D568BBE}"/>
              </a:ext>
            </a:extLst>
          </p:cNvPr>
          <p:cNvSpPr/>
          <p:nvPr/>
        </p:nvSpPr>
        <p:spPr>
          <a:xfrm flipV="1">
            <a:off x="6302999" y="1034929"/>
            <a:ext cx="1364975" cy="1791458"/>
          </a:xfrm>
          <a:prstGeom prst="bentArrow">
            <a:avLst>
              <a:gd name="adj1" fmla="val 11408"/>
              <a:gd name="adj2" fmla="val 15243"/>
              <a:gd name="adj3" fmla="val 28883"/>
              <a:gd name="adj4" fmla="val 3889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Bent Arrow 18">
            <a:extLst>
              <a:ext uri="{FF2B5EF4-FFF2-40B4-BE49-F238E27FC236}">
                <a16:creationId xmlns:a16="http://schemas.microsoft.com/office/drawing/2014/main" id="{F8A1F8DF-58B7-F248-B8B7-3C89C7FA73E3}"/>
              </a:ext>
            </a:extLst>
          </p:cNvPr>
          <p:cNvSpPr/>
          <p:nvPr/>
        </p:nvSpPr>
        <p:spPr>
          <a:xfrm flipV="1">
            <a:off x="6302998" y="1417513"/>
            <a:ext cx="1364975" cy="2813604"/>
          </a:xfrm>
          <a:prstGeom prst="bentArrow">
            <a:avLst>
              <a:gd name="adj1" fmla="val 11408"/>
              <a:gd name="adj2" fmla="val 15243"/>
              <a:gd name="adj3" fmla="val 28883"/>
              <a:gd name="adj4" fmla="val 3889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Bent Arrow 19">
            <a:extLst>
              <a:ext uri="{FF2B5EF4-FFF2-40B4-BE49-F238E27FC236}">
                <a16:creationId xmlns:a16="http://schemas.microsoft.com/office/drawing/2014/main" id="{63750E05-7AD1-FC44-85F2-7E90DB84FC50}"/>
              </a:ext>
            </a:extLst>
          </p:cNvPr>
          <p:cNvSpPr/>
          <p:nvPr/>
        </p:nvSpPr>
        <p:spPr>
          <a:xfrm flipH="1" flipV="1">
            <a:off x="9970538" y="1034929"/>
            <a:ext cx="1364975" cy="1791458"/>
          </a:xfrm>
          <a:prstGeom prst="bentArrow">
            <a:avLst>
              <a:gd name="adj1" fmla="val 11408"/>
              <a:gd name="adj2" fmla="val 15243"/>
              <a:gd name="adj3" fmla="val 28883"/>
              <a:gd name="adj4" fmla="val 3889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Bent Arrow 20">
            <a:extLst>
              <a:ext uri="{FF2B5EF4-FFF2-40B4-BE49-F238E27FC236}">
                <a16:creationId xmlns:a16="http://schemas.microsoft.com/office/drawing/2014/main" id="{B425C6E1-81E1-A949-9FC4-D1E2CA88FC70}"/>
              </a:ext>
            </a:extLst>
          </p:cNvPr>
          <p:cNvSpPr/>
          <p:nvPr/>
        </p:nvSpPr>
        <p:spPr>
          <a:xfrm flipH="1" flipV="1">
            <a:off x="9970537" y="1417513"/>
            <a:ext cx="1364975" cy="2813604"/>
          </a:xfrm>
          <a:prstGeom prst="bentArrow">
            <a:avLst>
              <a:gd name="adj1" fmla="val 11408"/>
              <a:gd name="adj2" fmla="val 15243"/>
              <a:gd name="adj3" fmla="val 28883"/>
              <a:gd name="adj4" fmla="val 3889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5128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 of thirds: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260FA2A-FA11-594F-830F-39A93F762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F501ABD-24D8-0941-9BBB-AAC6B52A1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499" y="-534641"/>
            <a:ext cx="10762423" cy="780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363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2BCB29-149D-E347-873E-B8B4A3A95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08" y="0"/>
            <a:ext cx="10332184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F03655-AF75-644B-BAAB-C6BFEB431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9908" y="-278295"/>
            <a:ext cx="10332184" cy="7434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8266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CF23BF-359D-CF45-A99E-DB34642BAD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753" y="0"/>
            <a:ext cx="6846493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A40E7F-0ED8-EE44-BE40-EE9E198B5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49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11">
            <a:extLst>
              <a:ext uri="{FF2B5EF4-FFF2-40B4-BE49-F238E27FC236}">
                <a16:creationId xmlns:a16="http://schemas.microsoft.com/office/drawing/2014/main" id="{3756B343-807D-456E-AA26-80E96B75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/>
              <a:t>BALANCING ELEMENTS</a:t>
            </a: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5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1051A8-559F-D14F-9ABB-54E8E1AFAB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 b="-2"/>
          <a:stretch/>
        </p:blipFill>
        <p:spPr>
          <a:xfrm>
            <a:off x="576244" y="650494"/>
            <a:ext cx="5628018" cy="532414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0514-EA42-304C-8993-E210CAA27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 dirty="0"/>
              <a:t>Although the rule of thirds creates a more pleasing and interesting image, it runs the risk of creating an unbalanced image.</a:t>
            </a:r>
          </a:p>
          <a:p>
            <a:r>
              <a:rPr lang="en-US" sz="1800" dirty="0"/>
              <a:t>Consider the weight of your objects. If one thing feels too heavy, balance it with another element. </a:t>
            </a:r>
          </a:p>
          <a:p>
            <a:r>
              <a:rPr lang="en-US" sz="1800" dirty="0"/>
              <a:t>There are two types of balance: formal, or symmetrical, and informal or asymmetrical. </a:t>
            </a:r>
          </a:p>
          <a:p>
            <a:r>
              <a:rPr lang="en-US" sz="1800" dirty="0"/>
              <a:t>Asymmetrical balance pairs well with the rule of thirds.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E9993B-941B-5241-A4D7-85E13876EF8D}"/>
              </a:ext>
            </a:extLst>
          </p:cNvPr>
          <p:cNvSpPr txBox="1"/>
          <p:nvPr/>
        </p:nvSpPr>
        <p:spPr>
          <a:xfrm>
            <a:off x="642785" y="5959235"/>
            <a:ext cx="56984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Dark, heavy feeling building.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AA4A9F-469E-4A4D-9158-305626730994}"/>
              </a:ext>
            </a:extLst>
          </p:cNvPr>
          <p:cNvSpPr txBox="1"/>
          <p:nvPr/>
        </p:nvSpPr>
        <p:spPr>
          <a:xfrm>
            <a:off x="1237383" y="975642"/>
            <a:ext cx="225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Light sign.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6B900C-AEFE-9444-9E32-4171C99ED278}"/>
              </a:ext>
            </a:extLst>
          </p:cNvPr>
          <p:cNvSpPr txBox="1"/>
          <p:nvPr/>
        </p:nvSpPr>
        <p:spPr>
          <a:xfrm>
            <a:off x="3005075" y="822001"/>
            <a:ext cx="2254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Airy feeling tree.</a:t>
            </a:r>
          </a:p>
        </p:txBody>
      </p:sp>
      <p:sp>
        <p:nvSpPr>
          <p:cNvPr id="23" name="Bent Arrow 22">
            <a:extLst>
              <a:ext uri="{FF2B5EF4-FFF2-40B4-BE49-F238E27FC236}">
                <a16:creationId xmlns:a16="http://schemas.microsoft.com/office/drawing/2014/main" id="{B964F626-0AAE-C841-8EBF-4E8C0DA08A33}"/>
              </a:ext>
            </a:extLst>
          </p:cNvPr>
          <p:cNvSpPr/>
          <p:nvPr/>
        </p:nvSpPr>
        <p:spPr>
          <a:xfrm rot="5400000" flipV="1">
            <a:off x="1078431" y="1014478"/>
            <a:ext cx="603005" cy="828745"/>
          </a:xfrm>
          <a:prstGeom prst="bentArrow">
            <a:avLst>
              <a:gd name="adj1" fmla="val 11408"/>
              <a:gd name="adj2" fmla="val 15243"/>
              <a:gd name="adj3" fmla="val 28883"/>
              <a:gd name="adj4" fmla="val 3889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Bent Arrow 23">
            <a:extLst>
              <a:ext uri="{FF2B5EF4-FFF2-40B4-BE49-F238E27FC236}">
                <a16:creationId xmlns:a16="http://schemas.microsoft.com/office/drawing/2014/main" id="{BFCAA39B-0223-D64E-9C19-AC889FBBD4DB}"/>
              </a:ext>
            </a:extLst>
          </p:cNvPr>
          <p:cNvSpPr/>
          <p:nvPr/>
        </p:nvSpPr>
        <p:spPr>
          <a:xfrm rot="16200000" flipH="1" flipV="1">
            <a:off x="5019674" y="862772"/>
            <a:ext cx="603005" cy="828745"/>
          </a:xfrm>
          <a:prstGeom prst="bentArrow">
            <a:avLst>
              <a:gd name="adj1" fmla="val 11408"/>
              <a:gd name="adj2" fmla="val 15243"/>
              <a:gd name="adj3" fmla="val 28883"/>
              <a:gd name="adj4" fmla="val 3889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Bent Arrow 24">
            <a:extLst>
              <a:ext uri="{FF2B5EF4-FFF2-40B4-BE49-F238E27FC236}">
                <a16:creationId xmlns:a16="http://schemas.microsoft.com/office/drawing/2014/main" id="{884DA5FC-2477-6648-8BE8-F0E0D6A29819}"/>
              </a:ext>
            </a:extLst>
          </p:cNvPr>
          <p:cNvSpPr/>
          <p:nvPr/>
        </p:nvSpPr>
        <p:spPr>
          <a:xfrm rot="5400000" flipH="1" flipV="1">
            <a:off x="1568589" y="5668968"/>
            <a:ext cx="251792" cy="828745"/>
          </a:xfrm>
          <a:prstGeom prst="bentArrow">
            <a:avLst>
              <a:gd name="adj1" fmla="val 11408"/>
              <a:gd name="adj2" fmla="val 15243"/>
              <a:gd name="adj3" fmla="val 28883"/>
              <a:gd name="adj4" fmla="val 38896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3487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FORMAL BALANCE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1AF303-5B86-4840-8976-38A0CEAECA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7316" y="1173253"/>
            <a:ext cx="6780700" cy="450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7637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FORMAL BALANCE</a:t>
            </a:r>
          </a:p>
        </p:txBody>
      </p:sp>
      <p:pic>
        <p:nvPicPr>
          <p:cNvPr id="4" name="Picture 2" descr="http://cdn.digital-photo-secrets.com/images/composition_balance.jpg">
            <a:extLst>
              <a:ext uri="{FF2B5EF4-FFF2-40B4-BE49-F238E27FC236}">
                <a16:creationId xmlns:a16="http://schemas.microsoft.com/office/drawing/2014/main" id="{B012FDF5-03DB-4543-B828-2D60F453B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5470308" y="643466"/>
            <a:ext cx="5394715" cy="5568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1871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INFORMAL BALANCE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F8E5361-A80D-9244-8995-6754C7A87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7316" y="1173253"/>
            <a:ext cx="6780700" cy="450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20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wn Arrow 7">
            <a:extLst>
              <a:ext uri="{FF2B5EF4-FFF2-40B4-BE49-F238E27FC236}">
                <a16:creationId xmlns:a16="http://schemas.microsoft.com/office/drawing/2014/main" id="{D4771268-CB57-404A-9271-370EB28F6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INFORMAL BALANCE</a:t>
            </a:r>
          </a:p>
        </p:txBody>
      </p:sp>
      <p:pic>
        <p:nvPicPr>
          <p:cNvPr id="4" name="Picture 6" descr="http://i0.wp.com/www.lightandmatter.org/wp-content/uploads/2012/04/Cannon-beach-pool.jpg">
            <a:extLst>
              <a:ext uri="{FF2B5EF4-FFF2-40B4-BE49-F238E27FC236}">
                <a16:creationId xmlns:a16="http://schemas.microsoft.com/office/drawing/2014/main" id="{86878E6D-CD60-5344-9D04-E2E3EEA74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777316" y="1283439"/>
            <a:ext cx="6780700" cy="428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8048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 dirty="0"/>
              <a:t>LEADING 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0514-EA42-304C-8993-E210CAA27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/>
              <a:t>Our eyes naturally follow lines.</a:t>
            </a:r>
          </a:p>
          <a:p>
            <a:r>
              <a:rPr lang="en-US" sz="2000"/>
              <a:t>By strategically placing lines, you can draw the viewer’s eye around your photograph.</a:t>
            </a:r>
          </a:p>
          <a:p>
            <a:r>
              <a:rPr lang="en-US" sz="2000"/>
              <a:t>You want the viewer to jump to the focal point then have lines move the viewers eye around the rest of the composition.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F0ABEF-F5FC-5045-8725-4AE6A75CABD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F4B6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9043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7A2185B-44E5-CD46-94C2-AE8634737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608" y="0"/>
            <a:ext cx="688078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792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B46497-3D33-D143-A412-1266F8A8E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237" y="0"/>
            <a:ext cx="68695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07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 dirty="0"/>
              <a:t>VIEWPOINT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0514-EA42-304C-8993-E210CAA27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/>
              <a:t>Consider what the best position is to capture your subject.</a:t>
            </a:r>
          </a:p>
          <a:p>
            <a:r>
              <a:rPr lang="en-US" sz="1800"/>
              <a:t>Would it be more interesting to capture it from above?</a:t>
            </a:r>
          </a:p>
          <a:p>
            <a:r>
              <a:rPr lang="en-US" sz="1800"/>
              <a:t>What about getting low to the ground?</a:t>
            </a:r>
          </a:p>
          <a:p>
            <a:r>
              <a:rPr lang="en-US" sz="1800"/>
              <a:t>Will a straight on shot create more impact?</a:t>
            </a:r>
          </a:p>
          <a:p>
            <a:r>
              <a:rPr lang="en-US" sz="1800"/>
              <a:t>How do you want your photograph to come across?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89B211-5FA5-6444-9B83-F06197EBD8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815" y="650494"/>
            <a:ext cx="3553864" cy="532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19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612B638-AF29-4A83-BFB3-49BF0745B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41E979C-0F53-5945-9E8A-403C6A44267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158" y="369736"/>
            <a:ext cx="4334786" cy="586922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6ACE35-D9A3-CC49-BF9C-3F2476F331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3736" y="369735"/>
            <a:ext cx="4334786" cy="586922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0514-EA42-304C-8993-E210CAA27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89728" y="2298357"/>
            <a:ext cx="1929250" cy="394060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 dirty="0"/>
              <a:t>Side Shot vs. Overhead Shot: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133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0F4EFDD-B261-7E45-AED8-A87E658BF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5430" y="629268"/>
            <a:ext cx="6586491" cy="1286160"/>
          </a:xfrm>
        </p:spPr>
        <p:txBody>
          <a:bodyPr anchor="b">
            <a:normAutofit/>
          </a:bodyPr>
          <a:lstStyle/>
          <a:p>
            <a:r>
              <a:rPr lang="en-US"/>
              <a:t>VIEWPOINT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0514-EA42-304C-8993-E210CAA27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>
            <a:normAutofit/>
          </a:bodyPr>
          <a:lstStyle/>
          <a:p>
            <a:r>
              <a:rPr lang="en-US" sz="2000"/>
              <a:t>A straight on shot is important in this instance. </a:t>
            </a:r>
          </a:p>
          <a:p>
            <a:r>
              <a:rPr lang="en-US" sz="2000"/>
              <a:t>Without a perfectly centered archway, you wouldn’t get the repetition and depth created by the arches going down the hall.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9202DE-C5F1-2A48-B79B-10CF87CC22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4635571" cy="6857990"/>
          </a:xfrm>
          <a:prstGeom prst="rect">
            <a:avLst/>
          </a:prstGeom>
          <a:effectLst/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9D83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80680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756B343-807D-456E-AA26-80E96B75D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1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US" sz="3600"/>
              <a:t>INCLUSION &amp; EXCLUSION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4641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0234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E6A355-3F6C-3346-9F9B-C1CC6203EC8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28182" y="498556"/>
            <a:ext cx="5324142" cy="5628018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77786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0514-EA42-304C-8993-E210CAA27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12" y="2031101"/>
            <a:ext cx="4282984" cy="3511943"/>
          </a:xfrm>
        </p:spPr>
        <p:txBody>
          <a:bodyPr anchor="ctr">
            <a:normAutofit/>
          </a:bodyPr>
          <a:lstStyle/>
          <a:p>
            <a:r>
              <a:rPr lang="en-US" sz="1800"/>
              <a:t>What needs to be included to create a successful image?</a:t>
            </a:r>
          </a:p>
          <a:p>
            <a:r>
              <a:rPr lang="en-US" sz="1800"/>
              <a:t>Are there elements that would be better cropped out?</a:t>
            </a:r>
          </a:p>
          <a:p>
            <a:r>
              <a:rPr lang="en-US" sz="1800"/>
              <a:t>MERGERS are important to avoid. </a:t>
            </a:r>
          </a:p>
          <a:p>
            <a:r>
              <a:rPr lang="en-US" sz="1800"/>
              <a:t>MERGERS are background elements that compete with the subject.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677179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5990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878" y="198435"/>
            <a:ext cx="10770704" cy="1325563"/>
          </a:xfrm>
        </p:spPr>
        <p:txBody>
          <a:bodyPr>
            <a:normAutofit/>
          </a:bodyPr>
          <a:lstStyle/>
          <a:p>
            <a:pPr algn="ctr"/>
            <a:r>
              <a:rPr lang="en-US" sz="4500"/>
              <a:t>Uncropped vs. Cropped</a:t>
            </a:r>
            <a:endParaRPr lang="en-US" sz="45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E6A355-3F6C-3346-9F9B-C1CC6203E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616766" y="1378226"/>
            <a:ext cx="5108713" cy="5108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0CC542-478C-EF45-85DB-F2E70DCE65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24516" y="1996755"/>
            <a:ext cx="5074047" cy="383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730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27DD70B-7739-5440-8F7D-474F20D415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890" y="2054087"/>
            <a:ext cx="6438897" cy="42738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9F2631-8C31-7045-82F7-86948BA964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547478" y="1468583"/>
            <a:ext cx="5841415" cy="3877246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A0DB5B1-BAF7-2140-A252-BF0C03AA53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117" y="446741"/>
            <a:ext cx="6438897" cy="1435068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en-US" sz="2400" dirty="0"/>
              <a:t>There were too many mergers in the first photograph, so the photographer changed viewpoints, excluded background people, and reshot the image. </a:t>
            </a:r>
          </a:p>
        </p:txBody>
      </p:sp>
    </p:spTree>
    <p:extLst>
      <p:ext uri="{BB962C8B-B14F-4D97-AF65-F5344CB8AC3E}">
        <p14:creationId xmlns:p14="http://schemas.microsoft.com/office/powerpoint/2010/main" val="11031101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53E60C6D-4E85-4E14-BCDF-BF15C241F7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FF5AE5-17D1-DA41-8944-90DFB165F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1294" y="486184"/>
            <a:ext cx="5397237" cy="1325563"/>
          </a:xfrm>
        </p:spPr>
        <p:txBody>
          <a:bodyPr>
            <a:normAutofit/>
          </a:bodyPr>
          <a:lstStyle/>
          <a:p>
            <a:r>
              <a:rPr lang="en-US"/>
              <a:t>EXPERIMENTATION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60FFC5-0FAC-B049-BDF1-74050FBF39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353" y="860567"/>
            <a:ext cx="4555700" cy="2209514"/>
          </a:xfrm>
          <a:custGeom>
            <a:avLst/>
            <a:gdLst/>
            <a:ahLst/>
            <a:cxnLst/>
            <a:rect l="l" t="t" r="r" b="b"/>
            <a:pathLst>
              <a:path w="4555700" h="2733294">
                <a:moveTo>
                  <a:pt x="82217" y="0"/>
                </a:moveTo>
                <a:lnTo>
                  <a:pt x="4473483" y="0"/>
                </a:lnTo>
                <a:cubicBezTo>
                  <a:pt x="4518890" y="0"/>
                  <a:pt x="4555700" y="36810"/>
                  <a:pt x="4555700" y="82217"/>
                </a:cubicBezTo>
                <a:lnTo>
                  <a:pt x="4555700" y="2651077"/>
                </a:lnTo>
                <a:cubicBezTo>
                  <a:pt x="4555700" y="2696484"/>
                  <a:pt x="4518890" y="2733294"/>
                  <a:pt x="4473483" y="2733294"/>
                </a:cubicBezTo>
                <a:lnTo>
                  <a:pt x="82217" y="2733294"/>
                </a:lnTo>
                <a:cubicBezTo>
                  <a:pt x="36810" y="2733294"/>
                  <a:pt x="0" y="2696484"/>
                  <a:pt x="0" y="2651077"/>
                </a:cubicBezTo>
                <a:lnTo>
                  <a:pt x="0" y="82217"/>
                </a:lnTo>
                <a:cubicBezTo>
                  <a:pt x="0" y="36810"/>
                  <a:pt x="36810" y="0"/>
                  <a:pt x="82217" y="0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D42D292-4C48-479B-9E59-E29CD9871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D899F0-039E-EB43-832A-B15638B63C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576" y="3262411"/>
            <a:ext cx="4555699" cy="3040930"/>
          </a:xfrm>
          <a:custGeom>
            <a:avLst/>
            <a:gdLst/>
            <a:ahLst/>
            <a:cxnLst/>
            <a:rect l="l" t="t" r="r" b="b"/>
            <a:pathLst>
              <a:path w="4438338" h="2323972">
                <a:moveTo>
                  <a:pt x="69905" y="0"/>
                </a:moveTo>
                <a:lnTo>
                  <a:pt x="4368433" y="0"/>
                </a:lnTo>
                <a:cubicBezTo>
                  <a:pt x="4407040" y="0"/>
                  <a:pt x="4438338" y="31298"/>
                  <a:pt x="4438338" y="69905"/>
                </a:cubicBezTo>
                <a:lnTo>
                  <a:pt x="4438338" y="2254067"/>
                </a:lnTo>
                <a:cubicBezTo>
                  <a:pt x="4438338" y="2292674"/>
                  <a:pt x="4407040" y="2323972"/>
                  <a:pt x="4368433" y="2323972"/>
                </a:cubicBezTo>
                <a:lnTo>
                  <a:pt x="69905" y="2323972"/>
                </a:lnTo>
                <a:cubicBezTo>
                  <a:pt x="31298" y="2323972"/>
                  <a:pt x="0" y="2292674"/>
                  <a:pt x="0" y="2254067"/>
                </a:cubicBezTo>
                <a:lnTo>
                  <a:pt x="0" y="69905"/>
                </a:lnTo>
                <a:cubicBezTo>
                  <a:pt x="0" y="31298"/>
                  <a:pt x="31298" y="0"/>
                  <a:pt x="69905" y="0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A0514-EA42-304C-8993-E210CAA277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51294" y="1946684"/>
            <a:ext cx="5397237" cy="4351338"/>
          </a:xfrm>
        </p:spPr>
        <p:txBody>
          <a:bodyPr>
            <a:normAutofit/>
          </a:bodyPr>
          <a:lstStyle/>
          <a:p>
            <a:r>
              <a:rPr lang="en-US" dirty="0"/>
              <a:t>Although there are “rules” in photography, all rules in art are meant to be bent and broken.</a:t>
            </a:r>
          </a:p>
          <a:p>
            <a:r>
              <a:rPr lang="en-US" dirty="0"/>
              <a:t>Don’t be afraid to try something new or that goes against the rules. </a:t>
            </a:r>
          </a:p>
          <a:p>
            <a:r>
              <a:rPr lang="en-US" dirty="0"/>
              <a:t>The beauty of digital photography is you can take hundreds of pictures and select the best one.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33DF362-939D-4EEE-8DC4-6B54607E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95198">
            <a:off x="1539683" y="162676"/>
            <a:ext cx="4083433" cy="4083433"/>
          </a:xfrm>
          <a:prstGeom prst="arc">
            <a:avLst>
              <a:gd name="adj1" fmla="val 17445962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8032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A06480-3604-E64C-B727-E0CBC2E22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638" y="386930"/>
            <a:ext cx="9236700" cy="1188950"/>
          </a:xfrm>
        </p:spPr>
        <p:txBody>
          <a:bodyPr anchor="b">
            <a:normAutofit/>
          </a:bodyPr>
          <a:lstStyle/>
          <a:p>
            <a:r>
              <a:rPr lang="en-US" sz="5400"/>
              <a:t>Your assignment…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1998368"/>
            <a:ext cx="11695083" cy="782176"/>
            <a:chOff x="-2" y="1998368"/>
            <a:chExt cx="11695083" cy="78217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1478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718E2-6BDB-4C40-AF1A-E6D5B97BC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143668" cy="3435531"/>
          </a:xfrm>
        </p:spPr>
        <p:txBody>
          <a:bodyPr anchor="ctr">
            <a:normAutofit/>
          </a:bodyPr>
          <a:lstStyle/>
          <a:p>
            <a:r>
              <a:rPr lang="en-US" sz="2400"/>
              <a:t>Research artist, Ciro Totku, and see if you can identify the rules of composition used in his artwork.</a:t>
            </a:r>
          </a:p>
          <a:p>
            <a:r>
              <a:rPr lang="en-US" sz="2400"/>
              <a:t>Complete part 2 of the scavenger hunt, focusing on the rules of composition. </a:t>
            </a:r>
          </a:p>
          <a:p>
            <a:r>
              <a:rPr lang="en-US" sz="2400"/>
              <a:t>You will capture 7 photographs. The photographs need to be titled with the rule of composition it reflects and save them in a folder titled: Your Name/Rules of Composition.</a:t>
            </a:r>
          </a:p>
          <a:p>
            <a:r>
              <a:rPr lang="en-US" sz="2400"/>
              <a:t>You will get a participation grade for completing the artist research sheet and a partial project grade for completing the scavenger hunt.</a:t>
            </a:r>
          </a:p>
        </p:txBody>
      </p:sp>
    </p:spTree>
    <p:extLst>
      <p:ext uri="{BB962C8B-B14F-4D97-AF65-F5344CB8AC3E}">
        <p14:creationId xmlns:p14="http://schemas.microsoft.com/office/powerpoint/2010/main" val="39385586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Triangle 8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FE0AD3-7E75-A344-B73D-6D370042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1" y="1008993"/>
            <a:ext cx="9231410" cy="354204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115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26603334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1447</TotalTime>
  <Words>695</Words>
  <Application>Microsoft Macintosh PowerPoint</Application>
  <PresentationFormat>Widescreen</PresentationFormat>
  <Paragraphs>72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COMPOSITION</vt:lpstr>
      <vt:lpstr>What is composition?</vt:lpstr>
      <vt:lpstr>TAKING:</vt:lpstr>
      <vt:lpstr>MAKING</vt:lpstr>
      <vt:lpstr>RULES OF COMPOSITION:</vt:lpstr>
      <vt:lpstr>RULE OF THIRDS:</vt:lpstr>
      <vt:lpstr>Rule of thirds:</vt:lpstr>
      <vt:lpstr>PowerPoint Presentation</vt:lpstr>
      <vt:lpstr>PowerPoint Presentation</vt:lpstr>
      <vt:lpstr>BALANCING ELEMENTS</vt:lpstr>
      <vt:lpstr>FORMAL BALANCE</vt:lpstr>
      <vt:lpstr>FORMAL BALANCE</vt:lpstr>
      <vt:lpstr>INFORMAL BALANCE</vt:lpstr>
      <vt:lpstr>INFORMAL BALANCE</vt:lpstr>
      <vt:lpstr>LEADING LINES</vt:lpstr>
      <vt:lpstr>PowerPoint Presentation</vt:lpstr>
      <vt:lpstr>PowerPoint Presentation</vt:lpstr>
      <vt:lpstr>VIEWPOINT</vt:lpstr>
      <vt:lpstr>PowerPoint Presentation</vt:lpstr>
      <vt:lpstr>VIEWPOINT</vt:lpstr>
      <vt:lpstr>INCLUSION &amp; EXCLUSION</vt:lpstr>
      <vt:lpstr>Uncropped vs. Cropped</vt:lpstr>
      <vt:lpstr>PowerPoint Presentation</vt:lpstr>
      <vt:lpstr>EXPERIMENTATION</vt:lpstr>
      <vt:lpstr>Your assignment…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COMPOSITION</dc:title>
  <dc:creator>Microsoft Office User</dc:creator>
  <cp:lastModifiedBy>Whitney Panetta</cp:lastModifiedBy>
  <cp:revision>15</cp:revision>
  <cp:lastPrinted>2018-07-20T04:06:52Z</cp:lastPrinted>
  <dcterms:created xsi:type="dcterms:W3CDTF">2018-07-19T18:56:11Z</dcterms:created>
  <dcterms:modified xsi:type="dcterms:W3CDTF">2022-01-03T03:50:10Z</dcterms:modified>
</cp:coreProperties>
</file>